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7" r:id="rId2"/>
    <p:sldId id="258" r:id="rId3"/>
    <p:sldId id="259" r:id="rId4"/>
    <p:sldId id="260" r:id="rId5"/>
    <p:sldId id="261"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91" autoAdjust="0"/>
    <p:restoredTop sz="94660"/>
  </p:normalViewPr>
  <p:slideViewPr>
    <p:cSldViewPr>
      <p:cViewPr>
        <p:scale>
          <a:sx n="76" d="100"/>
          <a:sy n="76" d="100"/>
        </p:scale>
        <p:origin x="-1260"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A565A1-5CDE-402E-89E9-87955C2389FF}" type="datetimeFigureOut">
              <a:rPr lang="en-US" smtClean="0"/>
              <a:t>12/3/2020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7C89B2-E238-4138-9C65-B6F3511CF508}" type="slidenum">
              <a:rPr lang="en-US" smtClean="0"/>
              <a:t>‹#›</a:t>
            </a:fld>
            <a:endParaRPr lang="en-US"/>
          </a:p>
        </p:txBody>
      </p:sp>
    </p:spTree>
    <p:extLst>
      <p:ext uri="{BB962C8B-B14F-4D97-AF65-F5344CB8AC3E}">
        <p14:creationId xmlns:p14="http://schemas.microsoft.com/office/powerpoint/2010/main" val="30883860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Japan has been the subject to sudden invasions of alien</a:t>
            </a:r>
            <a:r>
              <a:rPr lang="en-US" baseline="0" dirty="0"/>
              <a:t> and new ideas followed by long times of contacts minimized with the outside world. With time, Japanese had developed the ability to absorb assimilate as well as imitate those elements which made there culture from foreign culture which complimented their aesthetic preferences. In Japan, the painting done by  professional and </a:t>
            </a:r>
            <a:r>
              <a:rPr lang="en-US" baseline="0" dirty="0" err="1"/>
              <a:t>amatuer</a:t>
            </a:r>
            <a:r>
              <a:rPr lang="en-US" baseline="0" dirty="0"/>
              <a:t>  are the preferred artistic expression.</a:t>
            </a:r>
            <a:endParaRPr lang="en-US" dirty="0"/>
          </a:p>
        </p:txBody>
      </p:sp>
      <p:sp>
        <p:nvSpPr>
          <p:cNvPr id="4" name="Slide Number Placeholder 3"/>
          <p:cNvSpPr>
            <a:spLocks noGrp="1"/>
          </p:cNvSpPr>
          <p:nvPr>
            <p:ph type="sldNum" sz="quarter" idx="10"/>
          </p:nvPr>
        </p:nvSpPr>
        <p:spPr/>
        <p:txBody>
          <a:bodyPr/>
          <a:lstStyle/>
          <a:p>
            <a:fld id="{B57C89B2-E238-4138-9C65-B6F3511CF508}" type="slidenum">
              <a:rPr lang="en-US" smtClean="0"/>
              <a:t>1</a:t>
            </a:fld>
            <a:endParaRPr lang="en-US"/>
          </a:p>
        </p:txBody>
      </p:sp>
    </p:spTree>
    <p:extLst>
      <p:ext uri="{BB962C8B-B14F-4D97-AF65-F5344CB8AC3E}">
        <p14:creationId xmlns:p14="http://schemas.microsoft.com/office/powerpoint/2010/main" val="10172819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occasion</a:t>
            </a:r>
            <a:r>
              <a:rPr lang="en-US" baseline="0" dirty="0"/>
              <a:t> of dramatically enhanced interaction with other cultures seems to need a convenient summary of Japanese aesthetic principles and Japanese art archaeologists and historians commence to build methodologies to assess and categorize a vast body of material ranging from Neolithic pottery to wood-block prints.</a:t>
            </a:r>
            <a:endParaRPr lang="en-US" dirty="0"/>
          </a:p>
        </p:txBody>
      </p:sp>
      <p:sp>
        <p:nvSpPr>
          <p:cNvPr id="4" name="Slide Number Placeholder 3"/>
          <p:cNvSpPr>
            <a:spLocks noGrp="1"/>
          </p:cNvSpPr>
          <p:nvPr>
            <p:ph type="sldNum" sz="quarter" idx="10"/>
          </p:nvPr>
        </p:nvSpPr>
        <p:spPr/>
        <p:txBody>
          <a:bodyPr/>
          <a:lstStyle/>
          <a:p>
            <a:fld id="{B57C89B2-E238-4138-9C65-B6F3511CF508}" type="slidenum">
              <a:rPr lang="en-US" smtClean="0"/>
              <a:t>2</a:t>
            </a:fld>
            <a:endParaRPr lang="en-US"/>
          </a:p>
        </p:txBody>
      </p:sp>
    </p:spTree>
    <p:extLst>
      <p:ext uri="{BB962C8B-B14F-4D97-AF65-F5344CB8AC3E}">
        <p14:creationId xmlns:p14="http://schemas.microsoft.com/office/powerpoint/2010/main" val="3990313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none" dirty="0">
                <a:solidFill>
                  <a:schemeClr val="tx1"/>
                </a:solidFill>
                <a:latin typeface="+mn-lt"/>
              </a:rPr>
              <a:t>The notion of cyclical assimilation and then assertion of independence requires extensive</a:t>
            </a:r>
            <a:r>
              <a:rPr lang="en-US" u="none" baseline="0" dirty="0">
                <a:solidFill>
                  <a:schemeClr val="tx1"/>
                </a:solidFill>
                <a:latin typeface="+mn-lt"/>
              </a:rPr>
              <a:t> </a:t>
            </a:r>
            <a:r>
              <a:rPr lang="en-US" u="none" baseline="0" dirty="0" err="1">
                <a:solidFill>
                  <a:schemeClr val="tx1"/>
                </a:solidFill>
                <a:latin typeface="+mn-lt"/>
              </a:rPr>
              <a:t>nauncing</a:t>
            </a:r>
            <a:r>
              <a:rPr lang="en-US" u="none" dirty="0">
                <a:solidFill>
                  <a:schemeClr val="tx1"/>
                </a:solidFill>
                <a:latin typeface="+mn-lt"/>
              </a:rPr>
              <a:t> however. It should be recognized that, while there were periods in which either continental or indigenous art forms were dominant, usually the two forms coexisted.</a:t>
            </a:r>
          </a:p>
          <a:p>
            <a:r>
              <a:rPr lang="en-US" u="none" dirty="0">
                <a:solidFill>
                  <a:schemeClr val="tx1"/>
                </a:solidFill>
                <a:latin typeface="+mn-lt"/>
              </a:rPr>
              <a:t>Another pervasive characteristic of Japanese art is an understanding of the natural world</a:t>
            </a:r>
            <a:r>
              <a:rPr lang="en-US" u="none" baseline="0" dirty="0">
                <a:solidFill>
                  <a:schemeClr val="tx1"/>
                </a:solidFill>
                <a:latin typeface="+mn-lt"/>
              </a:rPr>
              <a:t> </a:t>
            </a:r>
            <a:r>
              <a:rPr lang="en-US" u="none" dirty="0">
                <a:solidFill>
                  <a:schemeClr val="tx1"/>
                </a:solidFill>
                <a:latin typeface="+mn-lt"/>
              </a:rPr>
              <a:t>as a source of spiritual insight and an instructive mirror of human emotion. An indigenous religious sensibility that long preceded Buddhism perceived that a spiritual realm was manifest in nature.</a:t>
            </a:r>
          </a:p>
          <a:p>
            <a:endParaRPr lang="en-US" dirty="0">
              <a:latin typeface="+mn-lt"/>
            </a:endParaRPr>
          </a:p>
        </p:txBody>
      </p:sp>
      <p:sp>
        <p:nvSpPr>
          <p:cNvPr id="4" name="Slide Number Placeholder 3"/>
          <p:cNvSpPr>
            <a:spLocks noGrp="1"/>
          </p:cNvSpPr>
          <p:nvPr>
            <p:ph type="sldNum" sz="quarter" idx="10"/>
          </p:nvPr>
        </p:nvSpPr>
        <p:spPr/>
        <p:txBody>
          <a:bodyPr/>
          <a:lstStyle/>
          <a:p>
            <a:fld id="{B57C89B2-E238-4138-9C65-B6F3511CF508}" type="slidenum">
              <a:rPr lang="en-US" smtClean="0"/>
              <a:t>3</a:t>
            </a:fld>
            <a:endParaRPr lang="en-US"/>
          </a:p>
        </p:txBody>
      </p:sp>
    </p:spTree>
    <p:extLst>
      <p:ext uri="{BB962C8B-B14F-4D97-AF65-F5344CB8AC3E}">
        <p14:creationId xmlns:p14="http://schemas.microsoft.com/office/powerpoint/2010/main" val="3938370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Japanese are among the most literate peoples in the world. The National Diet Library in Tokyo (which also includes branch libraries) is the single largest library in Japan. The concept of the public lending library, however, is fairly new in Japan, which partially explains the country’s high incidence of commercial book sales.</a:t>
            </a:r>
          </a:p>
          <a:p>
            <a:endParaRPr lang="en-US" dirty="0"/>
          </a:p>
          <a:p>
            <a:r>
              <a:rPr lang="en-US" dirty="0"/>
              <a:t>Most of Japan’s major cultural institutions—including the Japan Academy, the Tokyo National Museum, and the National Theatre—and many of its most prestigious universities—e.g., the public University of Tokyo and private </a:t>
            </a:r>
            <a:r>
              <a:rPr lang="en-US" dirty="0" err="1"/>
              <a:t>Waseda</a:t>
            </a:r>
            <a:r>
              <a:rPr lang="en-US" dirty="0"/>
              <a:t> and Keio universities—are located in Tokyo. Japan’s numerous Buddhist temples also contain a great many cultural properties, especially those located in Kyōto and Nara. In addition to the many public institutions, there are numerous private museums, art galleries, theatres, and gardens throughout the country, and Japanese department stores also play a role in the dissemination of culture by offering free or low-cost exhibitions.</a:t>
            </a:r>
          </a:p>
        </p:txBody>
      </p:sp>
      <p:sp>
        <p:nvSpPr>
          <p:cNvPr id="4" name="Slide Number Placeholder 3"/>
          <p:cNvSpPr>
            <a:spLocks noGrp="1"/>
          </p:cNvSpPr>
          <p:nvPr>
            <p:ph type="sldNum" sz="quarter" idx="10"/>
          </p:nvPr>
        </p:nvSpPr>
        <p:spPr/>
        <p:txBody>
          <a:bodyPr/>
          <a:lstStyle/>
          <a:p>
            <a:fld id="{B57C89B2-E238-4138-9C65-B6F3511CF508}" type="slidenum">
              <a:rPr lang="en-US" smtClean="0"/>
              <a:t>4</a:t>
            </a:fld>
            <a:endParaRPr lang="en-US"/>
          </a:p>
        </p:txBody>
      </p:sp>
    </p:spTree>
    <p:extLst>
      <p:ext uri="{BB962C8B-B14F-4D97-AF65-F5344CB8AC3E}">
        <p14:creationId xmlns:p14="http://schemas.microsoft.com/office/powerpoint/2010/main" val="24528525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53D7852A-A8C3-435A-BF3A-92E63D7F05FF}" type="datetimeFigureOut">
              <a:rPr lang="en-US" smtClean="0"/>
              <a:t>12/3/2020</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601BB995-830C-4DBD-8B20-080BDA424463}"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3D7852A-A8C3-435A-BF3A-92E63D7F05FF}" type="datetimeFigureOut">
              <a:rPr lang="en-US" smtClean="0"/>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1BB995-830C-4DBD-8B20-080BDA42446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3D7852A-A8C3-435A-BF3A-92E63D7F05FF}" type="datetimeFigureOut">
              <a:rPr lang="en-US" smtClean="0"/>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601BB995-830C-4DBD-8B20-080BDA424463}"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3D7852A-A8C3-435A-BF3A-92E63D7F05FF}" type="datetimeFigureOut">
              <a:rPr lang="en-US" smtClean="0"/>
              <a:t>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1BB995-830C-4DBD-8B20-080BDA424463}"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3D7852A-A8C3-435A-BF3A-92E63D7F05FF}" type="datetimeFigureOut">
              <a:rPr lang="en-US" smtClean="0"/>
              <a:t>12/3/2020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1BB995-830C-4DBD-8B20-080BDA424463}"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3D7852A-A8C3-435A-BF3A-92E63D7F05FF}" type="datetimeFigureOut">
              <a:rPr lang="en-US" smtClean="0"/>
              <a:t>12/3/2020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1BB995-830C-4DBD-8B20-080BDA424463}"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D7852A-A8C3-435A-BF3A-92E63D7F05FF}" type="datetimeFigureOut">
              <a:rPr lang="en-US" smtClean="0"/>
              <a:t>12/3/2020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1BB995-830C-4DBD-8B20-080BDA42446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3D7852A-A8C3-435A-BF3A-92E63D7F05FF}" type="datetimeFigureOut">
              <a:rPr lang="en-US" smtClean="0"/>
              <a:t>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1BB995-830C-4DBD-8B20-080BDA424463}"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3D7852A-A8C3-435A-BF3A-92E63D7F05FF}" type="datetimeFigureOut">
              <a:rPr lang="en-US" smtClean="0"/>
              <a:t>12/3/2020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1BB995-830C-4DBD-8B20-080BDA424463}"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3D7852A-A8C3-435A-BF3A-92E63D7F05FF}" type="datetimeFigureOut">
              <a:rPr lang="en-US" smtClean="0"/>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1BB995-830C-4DBD-8B20-080BDA42446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3D7852A-A8C3-435A-BF3A-92E63D7F05FF}" type="datetimeFigureOut">
              <a:rPr lang="en-US" smtClean="0"/>
              <a:t>12/3/2020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1BB995-830C-4DBD-8B20-080BDA42446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53D7852A-A8C3-435A-BF3A-92E63D7F05FF}" type="datetimeFigureOut">
              <a:rPr lang="en-US" smtClean="0"/>
              <a:t>12/3/2020</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601BB995-830C-4DBD-8B20-080BDA42446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tx2">
                    <a:lumMod val="60000"/>
                    <a:lumOff val="40000"/>
                  </a:schemeClr>
                </a:solidFill>
              </a:rPr>
              <a:t>Japanese Culture Art</a:t>
            </a:r>
          </a:p>
        </p:txBody>
      </p:sp>
      <p:sp>
        <p:nvSpPr>
          <p:cNvPr id="3" name="Content Placeholder 2"/>
          <p:cNvSpPr>
            <a:spLocks noGrp="1"/>
          </p:cNvSpPr>
          <p:nvPr>
            <p:ph idx="1"/>
          </p:nvPr>
        </p:nvSpPr>
        <p:spPr>
          <a:xfrm>
            <a:off x="457200" y="1219200"/>
            <a:ext cx="8229600" cy="5562600"/>
          </a:xfrm>
        </p:spPr>
        <p:txBody>
          <a:bodyPr>
            <a:normAutofit/>
          </a:bodyPr>
          <a:lstStyle/>
          <a:p>
            <a:pPr>
              <a:lnSpc>
                <a:spcPct val="200000"/>
              </a:lnSpc>
            </a:pPr>
            <a:r>
              <a:rPr lang="en-US" sz="2000" dirty="0">
                <a:latin typeface="Times New Roman" panose="02020603050405020304" pitchFamily="18" charset="0"/>
                <a:cs typeface="Times New Roman" panose="02020603050405020304" pitchFamily="18" charset="0"/>
              </a:rPr>
              <a:t>Japanese art entails a broad range of styles and means of expression such as ceramics, painting, sculpture and calligraphy on silk and paper (</a:t>
            </a:r>
            <a:r>
              <a:rPr lang="en-US" sz="2000" dirty="0" err="1">
                <a:latin typeface="Times New Roman" panose="02020603050405020304" pitchFamily="18" charset="0"/>
                <a:cs typeface="Times New Roman" panose="02020603050405020304" pitchFamily="18" charset="0"/>
              </a:rPr>
              <a:t>Satō</a:t>
            </a:r>
            <a:r>
              <a:rPr lang="en-US" sz="2000" dirty="0">
                <a:latin typeface="Times New Roman" panose="02020603050405020304" pitchFamily="18" charset="0"/>
                <a:cs typeface="Times New Roman" panose="02020603050405020304" pitchFamily="18" charset="0"/>
              </a:rPr>
              <a:t>, 2011</a:t>
            </a:r>
            <a:r>
              <a:rPr lang="en-US" sz="2000" dirty="0" smtClean="0">
                <a:latin typeface="Times New Roman" panose="02020603050405020304" pitchFamily="18" charset="0"/>
                <a:cs typeface="Times New Roman" panose="02020603050405020304" pitchFamily="18" charset="0"/>
              </a:rPr>
              <a:t>).</a:t>
            </a:r>
          </a:p>
          <a:p>
            <a:pPr>
              <a:lnSpc>
                <a:spcPct val="200000"/>
              </a:lnSpc>
            </a:pPr>
            <a:endParaRPr lang="en-US" sz="2000" dirty="0">
              <a:latin typeface="Times New Roman" panose="02020603050405020304" pitchFamily="18" charset="0"/>
              <a:cs typeface="Times New Roman" panose="02020603050405020304" pitchFamily="18" charset="0"/>
            </a:endParaRPr>
          </a:p>
          <a:p>
            <a:pPr>
              <a:lnSpc>
                <a:spcPct val="200000"/>
              </a:lnSpc>
            </a:pPr>
            <a:endParaRPr lang="en-US" sz="2000" dirty="0" smtClean="0">
              <a:latin typeface="Times New Roman" panose="02020603050405020304" pitchFamily="18" charset="0"/>
              <a:cs typeface="Times New Roman" panose="02020603050405020304" pitchFamily="18" charset="0"/>
            </a:endParaRPr>
          </a:p>
          <a:p>
            <a:pPr>
              <a:lnSpc>
                <a:spcPct val="200000"/>
              </a:lnSpc>
            </a:pPr>
            <a:endParaRPr lang="en-US" sz="2000" dirty="0">
              <a:latin typeface="Times New Roman" panose="02020603050405020304" pitchFamily="18" charset="0"/>
              <a:cs typeface="Times New Roman" panose="02020603050405020304" pitchFamily="18" charset="0"/>
            </a:endParaRPr>
          </a:p>
          <a:p>
            <a:pPr>
              <a:lnSpc>
                <a:spcPct val="200000"/>
              </a:lnSpc>
            </a:pPr>
            <a:endParaRPr lang="en-US" sz="2000" dirty="0" smtClean="0">
              <a:latin typeface="Times New Roman" panose="02020603050405020304" pitchFamily="18" charset="0"/>
              <a:cs typeface="Times New Roman" panose="02020603050405020304" pitchFamily="18" charset="0"/>
            </a:endParaRPr>
          </a:p>
          <a:p>
            <a:pPr>
              <a:lnSpc>
                <a:spcPct val="200000"/>
              </a:lnSpc>
            </a:pPr>
            <a:r>
              <a:rPr lang="en-US" sz="2000" dirty="0">
                <a:latin typeface="Times New Roman" panose="02020603050405020304" pitchFamily="18" charset="0"/>
                <a:cs typeface="Times New Roman" panose="02020603050405020304" pitchFamily="18" charset="0"/>
              </a:rPr>
              <a:t>The </a:t>
            </a:r>
            <a:r>
              <a:rPr lang="en-US" sz="2000" dirty="0" err="1">
                <a:latin typeface="Times New Roman" panose="02020603050405020304" pitchFamily="18" charset="0"/>
                <a:cs typeface="Times New Roman" panose="02020603050405020304" pitchFamily="18" charset="0"/>
              </a:rPr>
              <a:t>Ukiyo</a:t>
            </a:r>
            <a:r>
              <a:rPr lang="en-US" sz="2000" dirty="0">
                <a:latin typeface="Times New Roman" panose="02020603050405020304" pitchFamily="18" charset="0"/>
                <a:cs typeface="Times New Roman" panose="02020603050405020304" pitchFamily="18" charset="0"/>
              </a:rPr>
              <a:t>-e woodblock prints is the common type of Japanese art work.</a:t>
            </a:r>
          </a:p>
          <a:p>
            <a:pPr>
              <a:lnSpc>
                <a:spcPct val="200000"/>
              </a:lnSpc>
            </a:pPr>
            <a:endParaRPr lang="en-US" sz="2000" dirty="0">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2971799"/>
            <a:ext cx="4829175" cy="3154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65856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tx2">
                    <a:lumMod val="60000"/>
                    <a:lumOff val="40000"/>
                  </a:schemeClr>
                </a:solidFill>
              </a:rPr>
              <a:t>Japanese art (painting)</a:t>
            </a:r>
          </a:p>
        </p:txBody>
      </p:sp>
      <p:sp>
        <p:nvSpPr>
          <p:cNvPr id="3" name="Content Placeholder 2"/>
          <p:cNvSpPr>
            <a:spLocks noGrp="1"/>
          </p:cNvSpPr>
          <p:nvPr>
            <p:ph idx="1"/>
          </p:nvPr>
        </p:nvSpPr>
        <p:spPr>
          <a:xfrm>
            <a:off x="457200" y="1600200"/>
            <a:ext cx="8686800" cy="5257800"/>
          </a:xfrm>
        </p:spPr>
        <p:txBody>
          <a:bodyPr/>
          <a:lstStyle/>
          <a:p>
            <a:pPr>
              <a:lnSpc>
                <a:spcPct val="200000"/>
              </a:lnSpc>
            </a:pPr>
            <a:r>
              <a:rPr lang="en-US" sz="2400" dirty="0">
                <a:latin typeface="Times New Roman" panose="02020603050405020304" pitchFamily="18" charset="0"/>
                <a:cs typeface="Times New Roman" panose="02020603050405020304" pitchFamily="18" charset="0"/>
              </a:rPr>
              <a:t>Japanese art for diversity class is made up of painting, pottery, architecture, jade carving and decorative visual arts (Rimer, 2011).</a:t>
            </a:r>
          </a:p>
          <a:p>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781425"/>
            <a:ext cx="7858125" cy="307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21454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chemeClr val="tx2">
                    <a:lumMod val="60000"/>
                    <a:lumOff val="40000"/>
                  </a:schemeClr>
                </a:solidFill>
              </a:rPr>
              <a:t>Characteristic of Japanese Art Culture</a:t>
            </a:r>
          </a:p>
        </p:txBody>
      </p:sp>
      <p:sp>
        <p:nvSpPr>
          <p:cNvPr id="3" name="Content Placeholder 2"/>
          <p:cNvSpPr>
            <a:spLocks noGrp="1"/>
          </p:cNvSpPr>
          <p:nvPr>
            <p:ph idx="1"/>
          </p:nvPr>
        </p:nvSpPr>
        <p:spPr/>
        <p:txBody>
          <a:bodyPr>
            <a:normAutofit/>
          </a:bodyPr>
          <a:lstStyle/>
          <a:p>
            <a:pPr>
              <a:lnSpc>
                <a:spcPct val="200000"/>
              </a:lnSpc>
            </a:pPr>
            <a:r>
              <a:rPr lang="en-US" sz="1800" dirty="0">
                <a:latin typeface="Times New Roman" panose="02020603050405020304" pitchFamily="18" charset="0"/>
                <a:cs typeface="Times New Roman" panose="02020603050405020304" pitchFamily="18" charset="0"/>
              </a:rPr>
              <a:t>Most Japanese art culture has got the mark of extensive interaction outside forces</a:t>
            </a:r>
          </a:p>
          <a:p>
            <a:pPr>
              <a:lnSpc>
                <a:spcPct val="200000"/>
              </a:lnSpc>
            </a:pPr>
            <a:r>
              <a:rPr lang="en-US" sz="1800" dirty="0">
                <a:latin typeface="Times New Roman" panose="02020603050405020304" pitchFamily="18" charset="0"/>
                <a:cs typeface="Times New Roman" panose="02020603050405020304" pitchFamily="18" charset="0"/>
              </a:rPr>
              <a:t>The Chinese tang international style was the key point of Japanese artistic creation in the 8</a:t>
            </a:r>
            <a:r>
              <a:rPr lang="en-US" sz="1800" baseline="30000" dirty="0">
                <a:latin typeface="Times New Roman" panose="02020603050405020304" pitchFamily="18" charset="0"/>
                <a:cs typeface="Times New Roman" panose="02020603050405020304" pitchFamily="18" charset="0"/>
              </a:rPr>
              <a:t>th</a:t>
            </a:r>
            <a:r>
              <a:rPr lang="en-US" sz="1800" dirty="0">
                <a:latin typeface="Times New Roman" panose="02020603050405020304" pitchFamily="18" charset="0"/>
                <a:cs typeface="Times New Roman" panose="02020603050405020304" pitchFamily="18" charset="0"/>
              </a:rPr>
              <a:t> century.</a:t>
            </a:r>
          </a:p>
          <a:p>
            <a:pPr>
              <a:lnSpc>
                <a:spcPct val="200000"/>
              </a:lnSpc>
            </a:pPr>
            <a:r>
              <a:rPr lang="en-US" sz="1800" dirty="0">
                <a:latin typeface="Times New Roman" panose="02020603050405020304" pitchFamily="18" charset="0"/>
                <a:cs typeface="Times New Roman" panose="02020603050405020304" pitchFamily="18" charset="0"/>
              </a:rPr>
              <a:t>Most theories were used to explain the development of Japanese culture (</a:t>
            </a:r>
            <a:r>
              <a:rPr lang="en-US" sz="1800" dirty="0" err="1">
                <a:latin typeface="Times New Roman" panose="02020603050405020304" pitchFamily="18" charset="0"/>
                <a:cs typeface="Times New Roman" panose="02020603050405020304" pitchFamily="18" charset="0"/>
              </a:rPr>
              <a:t>Satō</a:t>
            </a:r>
            <a:r>
              <a:rPr lang="en-US" sz="1800" dirty="0">
                <a:latin typeface="Times New Roman" panose="02020603050405020304" pitchFamily="18" charset="0"/>
                <a:cs typeface="Times New Roman" panose="02020603050405020304" pitchFamily="18" charset="0"/>
              </a:rPr>
              <a:t>, 2011).</a:t>
            </a:r>
          </a:p>
          <a:p>
            <a:pPr>
              <a:lnSpc>
                <a:spcPct val="200000"/>
              </a:lnSpc>
            </a:pPr>
            <a:r>
              <a:rPr lang="en-US" sz="1800" dirty="0">
                <a:latin typeface="Times New Roman" panose="02020603050405020304" pitchFamily="18" charset="0"/>
                <a:cs typeface="Times New Roman" panose="02020603050405020304" pitchFamily="18" charset="0"/>
              </a:rPr>
              <a:t> Visual culture concerns cyclical design of assimilation, reaction and adaptation</a:t>
            </a:r>
            <a:r>
              <a:rPr lang="en-US" sz="2400" dirty="0"/>
              <a:t>.</a:t>
            </a:r>
          </a:p>
        </p:txBody>
      </p:sp>
    </p:spTree>
    <p:extLst>
      <p:ext uri="{BB962C8B-B14F-4D97-AF65-F5344CB8AC3E}">
        <p14:creationId xmlns:p14="http://schemas.microsoft.com/office/powerpoint/2010/main" val="40225679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tx2">
                    <a:lumMod val="60000"/>
                    <a:lumOff val="40000"/>
                  </a:schemeClr>
                </a:solidFill>
              </a:rPr>
              <a:t>Cultural Institutions</a:t>
            </a:r>
          </a:p>
        </p:txBody>
      </p:sp>
      <p:sp>
        <p:nvSpPr>
          <p:cNvPr id="3" name="Content Placeholder 2"/>
          <p:cNvSpPr>
            <a:spLocks noGrp="1"/>
          </p:cNvSpPr>
          <p:nvPr>
            <p:ph idx="1"/>
          </p:nvPr>
        </p:nvSpPr>
        <p:spPr/>
        <p:txBody>
          <a:bodyPr>
            <a:normAutofit fontScale="85000" lnSpcReduction="10000"/>
          </a:bodyPr>
          <a:lstStyle/>
          <a:p>
            <a:pPr>
              <a:lnSpc>
                <a:spcPct val="200000"/>
              </a:lnSpc>
            </a:pPr>
            <a:r>
              <a:rPr lang="en-US" sz="2400" dirty="0">
                <a:latin typeface="Times New Roman" panose="02020603050405020304" pitchFamily="18" charset="0"/>
                <a:cs typeface="Times New Roman" panose="02020603050405020304" pitchFamily="18" charset="0"/>
              </a:rPr>
              <a:t>The national government’s Agency for cultural affairs is accountable  for enhancing and distribution of different aspects of culture </a:t>
            </a:r>
          </a:p>
          <a:p>
            <a:pPr>
              <a:lnSpc>
                <a:spcPct val="200000"/>
              </a:lnSpc>
            </a:pPr>
            <a:r>
              <a:rPr lang="en-US" sz="2400" dirty="0">
                <a:latin typeface="Times New Roman" panose="02020603050405020304" pitchFamily="18" charset="0"/>
                <a:cs typeface="Times New Roman" panose="02020603050405020304" pitchFamily="18" charset="0"/>
              </a:rPr>
              <a:t>The agency also assist in preserving Japanese Cultural art for advanced class (Rimer, 2011).</a:t>
            </a:r>
          </a:p>
          <a:p>
            <a:pPr>
              <a:lnSpc>
                <a:spcPct val="200000"/>
              </a:lnSpc>
            </a:pPr>
            <a:r>
              <a:rPr lang="en-US" sz="2400" dirty="0">
                <a:latin typeface="Times New Roman" panose="02020603050405020304" pitchFamily="18" charset="0"/>
                <a:cs typeface="Times New Roman" panose="02020603050405020304" pitchFamily="18" charset="0"/>
              </a:rPr>
              <a:t>The cinema has been the most successful at taking a western form and putting it through a Japanese aesthetic filter to give a distinctive style, internationally acclaimed Japanese film.</a:t>
            </a:r>
          </a:p>
        </p:txBody>
      </p:sp>
    </p:spTree>
    <p:extLst>
      <p:ext uri="{BB962C8B-B14F-4D97-AF65-F5344CB8AC3E}">
        <p14:creationId xmlns:p14="http://schemas.microsoft.com/office/powerpoint/2010/main" val="20448563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tx2">
                    <a:lumMod val="60000"/>
                    <a:lumOff val="40000"/>
                  </a:schemeClr>
                </a:solidFill>
              </a:rPr>
              <a:t>References</a:t>
            </a:r>
          </a:p>
        </p:txBody>
      </p:sp>
      <p:sp>
        <p:nvSpPr>
          <p:cNvPr id="3" name="Content Placeholder 2"/>
          <p:cNvSpPr>
            <a:spLocks noGrp="1"/>
          </p:cNvSpPr>
          <p:nvPr>
            <p:ph idx="1"/>
          </p:nvPr>
        </p:nvSpPr>
        <p:spPr>
          <a:xfrm>
            <a:off x="457200" y="1600200"/>
            <a:ext cx="8229600" cy="4191000"/>
          </a:xfrm>
        </p:spPr>
        <p:txBody>
          <a:bodyPr>
            <a:normAutofit/>
          </a:bodyPr>
          <a:lstStyle/>
          <a:p>
            <a:pPr>
              <a:lnSpc>
                <a:spcPct val="200000"/>
              </a:lnSpc>
            </a:pPr>
            <a:r>
              <a:rPr lang="en-US" sz="2400" dirty="0" err="1">
                <a:latin typeface="Times New Roman" panose="02020603050405020304" pitchFamily="18" charset="0"/>
                <a:cs typeface="Times New Roman" panose="02020603050405020304" pitchFamily="18" charset="0"/>
              </a:rPr>
              <a:t>Rimer</a:t>
            </a:r>
            <a:r>
              <a:rPr lang="en-US" sz="2400" dirty="0">
                <a:latin typeface="Times New Roman" panose="02020603050405020304" pitchFamily="18" charset="0"/>
                <a:cs typeface="Times New Roman" panose="02020603050405020304" pitchFamily="18" charset="0"/>
              </a:rPr>
              <a:t>, J. T. (Ed.). (2011). Since Meiji: perspectives on the Japanese visual arts, 1868-2000. University of Hawaii Press.</a:t>
            </a:r>
          </a:p>
          <a:p>
            <a:pPr>
              <a:lnSpc>
                <a:spcPct val="200000"/>
              </a:lnSpc>
            </a:pPr>
            <a:r>
              <a:rPr lang="en-US" sz="2400" dirty="0" err="1">
                <a:latin typeface="Times New Roman" panose="02020603050405020304" pitchFamily="18" charset="0"/>
                <a:cs typeface="Times New Roman" panose="02020603050405020304" pitchFamily="18" charset="0"/>
              </a:rPr>
              <a:t>Satō</a:t>
            </a:r>
            <a:r>
              <a:rPr lang="en-US" sz="2400" dirty="0">
                <a:latin typeface="Times New Roman" panose="02020603050405020304" pitchFamily="18" charset="0"/>
                <a:cs typeface="Times New Roman" panose="02020603050405020304" pitchFamily="18" charset="0"/>
              </a:rPr>
              <a:t>, D. (2011). Modern Japanese art and the Meiji state: The politics of beauty. Getty Publications.</a:t>
            </a:r>
          </a:p>
        </p:txBody>
      </p:sp>
    </p:spTree>
    <p:extLst>
      <p:ext uri="{BB962C8B-B14F-4D97-AF65-F5344CB8AC3E}">
        <p14:creationId xmlns:p14="http://schemas.microsoft.com/office/powerpoint/2010/main" val="309196896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151</TotalTime>
  <Words>594</Words>
  <Application>Microsoft Office PowerPoint</Application>
  <PresentationFormat>On-screen Show (4:3)</PresentationFormat>
  <Paragraphs>32</Paragraphs>
  <Slides>5</Slides>
  <Notes>4</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Apex</vt:lpstr>
      <vt:lpstr>Japanese Culture Art</vt:lpstr>
      <vt:lpstr>Japanese art (painting)</vt:lpstr>
      <vt:lpstr>Characteristic of Japanese Art Culture</vt:lpstr>
      <vt:lpstr>Cultural Institutions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Simon</cp:lastModifiedBy>
  <cp:revision>11</cp:revision>
  <dcterms:created xsi:type="dcterms:W3CDTF">2020-12-03T06:21:53Z</dcterms:created>
  <dcterms:modified xsi:type="dcterms:W3CDTF">2020-12-03T15:19:26Z</dcterms:modified>
</cp:coreProperties>
</file>